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p:scale>
          <a:sx n="66" d="100"/>
          <a:sy n="66" d="100"/>
        </p:scale>
        <p:origin x="-1926" y="858"/>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2023/4/1</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2023/4/1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2023/4/1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2023/4/1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2023/4/1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2023/4/1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2023/4/1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2023/4/1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2023/4/1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2023/4/1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2023/4/1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2023/4/1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2023/4/1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開催</a:t>
              </a:r>
              <a:endParaRPr kumimoji="1" lang="en-US" altLang="ja-JP" sz="1600" b="1" dirty="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a:latin typeface="メイリオ" panose="020B0604030504040204" pitchFamily="50" charset="-128"/>
                  <a:ea typeface="メイリオ" panose="020B0604030504040204" pitchFamily="50" charset="-128"/>
                </a:rPr>
                <a:t>本項目では、チェックリストを記入する前に、イベントの情報をご登録ください。</a:t>
              </a:r>
              <a:endParaRPr kumimoji="1" lang="en-US" altLang="ja-JP" sz="1600" b="1" dirty="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開催日時</a:t>
              </a: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212015"/>
              <a:ext cx="5421520" cy="388635"/>
              <a:chOff x="1605772" y="2178562"/>
              <a:chExt cx="5421520" cy="388635"/>
            </a:xfrm>
          </p:grpSpPr>
          <p:sp>
            <p:nvSpPr>
              <p:cNvPr id="59" name="テキスト ボックス 58"/>
              <p:cNvSpPr txBox="1"/>
              <p:nvPr/>
            </p:nvSpPr>
            <p:spPr>
              <a:xfrm>
                <a:off x="1605772" y="2178562"/>
                <a:ext cx="811601" cy="297517"/>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178562"/>
                <a:ext cx="811601" cy="38863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５</a:t>
                </a:r>
                <a:r>
                  <a:rPr kumimoji="1" lang="ja-JP" altLang="en-US" sz="1600" b="1" dirty="0" smtClean="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8863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４</a:t>
                </a:r>
                <a:r>
                  <a:rPr kumimoji="1" lang="ja-JP" altLang="en-US" sz="1600" b="1" dirty="0" smtClean="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88635"/>
              </a:xfrm>
              <a:prstGeom prst="rect">
                <a:avLst/>
              </a:prstGeom>
              <a:noFill/>
              <a:ln>
                <a:noFill/>
              </a:ln>
            </p:spPr>
            <p:txBody>
              <a:bodyPr wrap="square" rtlCol="0">
                <a:spAutoFit/>
              </a:bodyPr>
              <a:lstStyle/>
              <a:p>
                <a:pPr algn="ctr">
                  <a:lnSpc>
                    <a:spcPts val="1600"/>
                  </a:lnSpc>
                </a:pPr>
                <a:r>
                  <a:rPr kumimoji="1" lang="ja-JP" altLang="en-US" sz="1600" b="1" dirty="0">
                    <a:latin typeface="メイリオ" panose="020B0604030504040204" pitchFamily="50" charset="-128"/>
                    <a:ea typeface="メイリオ" panose="020B0604030504040204" pitchFamily="50" charset="-128"/>
                  </a:rPr>
                  <a:t>９</a:t>
                </a:r>
                <a:r>
                  <a:rPr kumimoji="1" lang="ja-JP" altLang="en-US" sz="1600" b="1" dirty="0" smtClean="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88635"/>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8</a:t>
                </a:r>
                <a:r>
                  <a:rPr kumimoji="1" lang="ja-JP" altLang="en-US" sz="1600" b="1" dirty="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388635"/>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15</a:t>
                </a:r>
                <a:r>
                  <a:rPr kumimoji="1" lang="ja-JP" altLang="en-US" sz="1600" b="1" dirty="0" smtClean="0">
                    <a:latin typeface="メイリオ" panose="020B0604030504040204" pitchFamily="50" charset="-128"/>
                    <a:ea typeface="メイリオ" panose="020B0604030504040204" pitchFamily="50" charset="-128"/>
                  </a:rPr>
                  <a:t>分</a:t>
                </a:r>
                <a:r>
                  <a:rPr kumimoji="1" lang="ja-JP" altLang="en-US" sz="1600" b="1" dirty="0">
                    <a:latin typeface="メイリオ" panose="020B0604030504040204" pitchFamily="50" charset="-128"/>
                    <a:ea typeface="メイリオ" panose="020B0604030504040204" pitchFamily="50" charset="-128"/>
                  </a:rPr>
                  <a:t>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178562"/>
                <a:ext cx="1204792" cy="388635"/>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00</a:t>
                </a:r>
                <a:r>
                  <a:rPr kumimoji="1" lang="ja-JP" altLang="en-US" sz="1600" b="1" dirty="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88635"/>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a:t>
                </a:r>
                <a:r>
                  <a:rPr kumimoji="1" lang="en-US" altLang="ja-JP" sz="1600" b="1" dirty="0">
                    <a:latin typeface="メイリオ" panose="020B0604030504040204" pitchFamily="50" charset="-128"/>
                    <a:ea typeface="メイリオ" panose="020B0604030504040204" pitchFamily="50" charset="-128"/>
                  </a:rPr>
                  <a:t>6</a:t>
                </a:r>
                <a:r>
                  <a:rPr kumimoji="1" lang="ja-JP" altLang="en-US" sz="1600" b="1" dirty="0" smtClean="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14735"/>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チーム等</a:t>
                </a: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latin typeface="メイリオ" panose="020B0604030504040204" pitchFamily="50" charset="-128"/>
                    <a:ea typeface="メイリオ" panose="020B0604030504040204" pitchFamily="50" charset="-128"/>
                  </a:rPr>
                  <a:t>別表参照</a:t>
                </a:r>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（多数のため収まらない場合　→　別途、一覧を公表ください。）</a:t>
                </a: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latin typeface="メイリオ" panose="020B0604030504040204" pitchFamily="50" charset="-128"/>
                  <a:ea typeface="メイリオ" panose="020B0604030504040204" pitchFamily="50" charset="-128"/>
                </a:rPr>
                <a:t>（一社）石川県水泳協会</a:t>
              </a:r>
            </a:p>
          </p:txBody>
        </p:sp>
      </p:grpSp>
      <p:grpSp>
        <p:nvGrpSpPr>
          <p:cNvPr id="119" name="グループ化 118"/>
          <p:cNvGrpSpPr/>
          <p:nvPr/>
        </p:nvGrpSpPr>
        <p:grpSpPr>
          <a:xfrm>
            <a:off x="166000" y="5034886"/>
            <a:ext cx="6458043" cy="479642"/>
            <a:chOff x="185556" y="3410727"/>
            <a:chExt cx="6458043" cy="588220"/>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所在地</a:t>
              </a:r>
            </a:p>
          </p:txBody>
        </p:sp>
        <p:sp>
          <p:nvSpPr>
            <p:cNvPr id="121" name="角丸四角形 120"/>
            <p:cNvSpPr/>
            <p:nvPr/>
          </p:nvSpPr>
          <p:spPr>
            <a:xfrm>
              <a:off x="1658081" y="3410727"/>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latin typeface="メイリオ" panose="020B0604030504040204" pitchFamily="50" charset="-128"/>
                  <a:ea typeface="メイリオ" panose="020B0604030504040204" pitchFamily="50" charset="-128"/>
                </a:rPr>
                <a:t>石川県白山市白峰ハ</a:t>
              </a:r>
              <a:r>
                <a:rPr kumimoji="1" lang="en-US" altLang="ja-JP" sz="1350" dirty="0">
                  <a:solidFill>
                    <a:schemeClr val="tx1"/>
                  </a:solidFill>
                  <a:latin typeface="メイリオ" panose="020B0604030504040204" pitchFamily="50" charset="-128"/>
                  <a:ea typeface="メイリオ" panose="020B0604030504040204" pitchFamily="50" charset="-128"/>
                </a:rPr>
                <a:t>111</a:t>
              </a:r>
              <a:endParaRPr kumimoji="1" lang="ja-JP" altLang="en-US" sz="1350" dirty="0">
                <a:solidFill>
                  <a:schemeClr val="tx1"/>
                </a:solidFill>
                <a:latin typeface="メイリオ" panose="020B0604030504040204" pitchFamily="50" charset="-128"/>
                <a:ea typeface="メイリオ" panose="020B0604030504040204" pitchFamily="50" charset="-128"/>
              </a:endParaRPr>
            </a:p>
          </p:txBody>
        </p:sp>
      </p:grpSp>
      <p:grpSp>
        <p:nvGrpSpPr>
          <p:cNvPr id="125" name="グループ化 124"/>
          <p:cNvGrpSpPr/>
          <p:nvPr/>
        </p:nvGrpSpPr>
        <p:grpSpPr>
          <a:xfrm>
            <a:off x="177296" y="5556399"/>
            <a:ext cx="6445442" cy="476176"/>
            <a:chOff x="205683" y="9250425"/>
            <a:chExt cx="6416095" cy="555728"/>
          </a:xfrm>
        </p:grpSpPr>
        <p:grpSp>
          <p:nvGrpSpPr>
            <p:cNvPr id="126" name="グループ化 125"/>
            <p:cNvGrpSpPr/>
            <p:nvPr/>
          </p:nvGrpSpPr>
          <p:grpSpPr>
            <a:xfrm>
              <a:off x="205683" y="9250430"/>
              <a:ext cx="6416095" cy="555723"/>
              <a:chOff x="185556" y="3407740"/>
              <a:chExt cx="6416095" cy="583966"/>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連絡先</a:t>
                </a:r>
              </a:p>
            </p:txBody>
          </p:sp>
          <p:sp>
            <p:nvSpPr>
              <p:cNvPr id="131" name="角丸四角形 130"/>
              <p:cNvSpPr/>
              <p:nvPr/>
            </p:nvSpPr>
            <p:spPr>
              <a:xfrm>
                <a:off x="1637670" y="3415166"/>
                <a:ext cx="2126223"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en-US" altLang="ja-JP" sz="1350" dirty="0">
                  <a:solidFill>
                    <a:schemeClr val="tx1"/>
                  </a:solidFill>
                  <a:latin typeface="メイリオ" panose="020B0604030504040204" pitchFamily="50" charset="-128"/>
                  <a:ea typeface="メイリオ" panose="020B0604030504040204" pitchFamily="50" charset="-128"/>
                </a:endParaRPr>
              </a:p>
              <a:p>
                <a:pPr algn="ctr"/>
                <a:r>
                  <a:rPr kumimoji="1" lang="en-US" altLang="ja-JP" sz="1350" dirty="0">
                    <a:solidFill>
                      <a:schemeClr val="tx1"/>
                    </a:solidFill>
                    <a:latin typeface="メイリオ" panose="020B0604030504040204" pitchFamily="50" charset="-128"/>
                    <a:ea typeface="メイリオ" panose="020B0604030504040204" pitchFamily="50" charset="-128"/>
                  </a:rPr>
                  <a:t>090-9689-9495</a:t>
                </a:r>
                <a:endParaRPr kumimoji="1" lang="ja-JP" altLang="en-US" sz="1350" dirty="0">
                  <a:solidFill>
                    <a:schemeClr val="tx1"/>
                  </a:solidFill>
                  <a:latin typeface="メイリオ" panose="020B0604030504040204" pitchFamily="50" charset="-128"/>
                  <a:ea typeface="メイリオ" panose="020B0604030504040204" pitchFamily="50" charset="-128"/>
                </a:endParaRPr>
              </a:p>
            </p:txBody>
          </p:sp>
          <p:sp>
            <p:nvSpPr>
              <p:cNvPr id="88" name="角丸四角形 87"/>
              <p:cNvSpPr/>
              <p:nvPr/>
            </p:nvSpPr>
            <p:spPr>
              <a:xfrm>
                <a:off x="3813565" y="3413354"/>
                <a:ext cx="2788086" cy="562231"/>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en-US" altLang="ja-JP" sz="1350" dirty="0"/>
              </a:p>
              <a:p>
                <a:pPr algn="ctr"/>
                <a:r>
                  <a:rPr kumimoji="1" lang="en-US" altLang="ja-JP" sz="1350" dirty="0" smtClean="0">
                    <a:solidFill>
                      <a:schemeClr val="tx1"/>
                    </a:solidFill>
                    <a:latin typeface="メイリオ" panose="020B0604030504040204" pitchFamily="50" charset="-128"/>
                    <a:ea typeface="メイリオ" panose="020B0604030504040204" pitchFamily="50" charset="-128"/>
                  </a:rPr>
                  <a:t>northhotaka@yahoo.ne.jp</a:t>
                </a:r>
                <a:endParaRPr kumimoji="1" lang="ja-JP" altLang="en-US" sz="1350" dirty="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）大声の定義を「観客等が、通常よりも大きな声量で、反復・継続的に声を発すること」とし、これを積極的に推奨する又は必要な対策を十分に施さないイベントは「大声あり」に該当することと整理する。</a:t>
            </a:r>
          </a:p>
        </p:txBody>
      </p:sp>
      <p:grpSp>
        <p:nvGrpSpPr>
          <p:cNvPr id="10" name="グループ化 9"/>
          <p:cNvGrpSpPr/>
          <p:nvPr/>
        </p:nvGrpSpPr>
        <p:grpSpPr>
          <a:xfrm>
            <a:off x="200868" y="8398358"/>
            <a:ext cx="6450346" cy="679093"/>
            <a:chOff x="200868" y="8237717"/>
            <a:chExt cx="6450346" cy="679093"/>
          </a:xfrm>
        </p:grpSpPr>
        <p:grpSp>
          <p:nvGrpSpPr>
            <p:cNvPr id="84" name="グループ化 83"/>
            <p:cNvGrpSpPr/>
            <p:nvPr/>
          </p:nvGrpSpPr>
          <p:grpSpPr>
            <a:xfrm>
              <a:off x="200868" y="8237717"/>
              <a:ext cx="6450346" cy="679093"/>
              <a:chOff x="205084" y="9076583"/>
              <a:chExt cx="6450346" cy="580586"/>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3"/>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3097688" y="8423689"/>
              <a:ext cx="1768675" cy="276999"/>
            </a:xfrm>
            <a:prstGeom prst="rect">
              <a:avLst/>
            </a:prstGeom>
          </p:spPr>
          <p:txBody>
            <a:bodyPr wrap="square">
              <a:spAutoFit/>
            </a:bodyPr>
            <a:lstStyle/>
            <a:p>
              <a:r>
                <a:rPr kumimoji="1" lang="ja-JP" altLang="en-US" sz="1200" dirty="0">
                  <a:latin typeface="メイリオ" panose="020B0604030504040204" pitchFamily="50" charset="-128"/>
                  <a:ea typeface="メイリオ" panose="020B0604030504040204" pitchFamily="50" charset="-128"/>
                </a:rPr>
                <a:t>声援の禁止等の対策</a:t>
              </a:r>
            </a:p>
          </p:txBody>
        </p:sp>
      </p:grpSp>
      <p:grpSp>
        <p:nvGrpSpPr>
          <p:cNvPr id="142" name="グループ化 141"/>
          <p:cNvGrpSpPr/>
          <p:nvPr/>
        </p:nvGrpSpPr>
        <p:grpSpPr>
          <a:xfrm>
            <a:off x="172600" y="1558388"/>
            <a:ext cx="6512800" cy="409533"/>
            <a:chOff x="185556" y="3407740"/>
            <a:chExt cx="6592795"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050" b="1" dirty="0">
                  <a:solidFill>
                    <a:schemeClr val="tx1"/>
                  </a:solidFill>
                  <a:latin typeface="メイリオ" panose="020B0604030504040204" pitchFamily="50" charset="-128"/>
                  <a:ea typeface="メイリオ" panose="020B0604030504040204" pitchFamily="50" charset="-128"/>
                </a:rPr>
                <a:t>イベント名</a:t>
              </a:r>
            </a:p>
          </p:txBody>
        </p:sp>
        <p:sp>
          <p:nvSpPr>
            <p:cNvPr id="145" name="角丸四角形 144"/>
            <p:cNvSpPr/>
            <p:nvPr/>
          </p:nvSpPr>
          <p:spPr>
            <a:xfrm>
              <a:off x="1658081" y="3410726"/>
              <a:ext cx="5120270"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altLang="ja-JP" sz="1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2023</a:t>
              </a:r>
              <a:r>
                <a:rPr lang="ja-JP" altLang="ja-JP" sz="1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年度</a:t>
              </a:r>
              <a:r>
                <a:rPr lang="ja-JP" altLang="en-US" sz="1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日本</a:t>
              </a:r>
              <a:r>
                <a:rPr lang="ja-JP" altLang="en-US" sz="1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マスターズ水泳短水路大会石川（金沢）会場</a:t>
              </a:r>
              <a:endParaRPr kumimoji="1" lang="ja-JP" altLang="en-US" sz="1000" dirty="0">
                <a:solidFill>
                  <a:schemeClr val="tx1"/>
                </a:solidFill>
                <a:latin typeface="メイリオ" panose="020B0604030504040204" pitchFamily="50" charset="-128"/>
                <a:ea typeface="メイリオ" panose="020B0604030504040204" pitchFamily="50" charset="-128"/>
              </a:endParaRPr>
            </a:p>
          </p:txBody>
        </p:sp>
      </p:grpSp>
      <p:sp>
        <p:nvSpPr>
          <p:cNvPr id="147" name="テキスト ボックス 146"/>
          <p:cNvSpPr txBox="1"/>
          <p:nvPr/>
        </p:nvSpPr>
        <p:spPr>
          <a:xfrm>
            <a:off x="1553916" y="3258510"/>
            <a:ext cx="5585461"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（複数回開催の場合 → 別途、開催する日時の一覧を公表ください。）</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開催会場</a:t>
              </a: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latin typeface="メイリオ" panose="020B0604030504040204" pitchFamily="50" charset="-128"/>
                  <a:ea typeface="メイリオ" panose="020B0604030504040204" pitchFamily="50" charset="-128"/>
                </a:rPr>
                <a:t>金沢プール</a:t>
              </a:r>
              <a:endParaRPr kumimoji="1" lang="en-US" altLang="ja-JP" sz="1350" dirty="0">
                <a:solidFill>
                  <a:schemeClr val="tx1"/>
                </a:solidFill>
                <a:latin typeface="メイリオ" panose="020B0604030504040204" pitchFamily="50" charset="-128"/>
                <a:ea typeface="メイリオ" panose="020B0604030504040204" pitchFamily="50" charset="-128"/>
              </a:endParaRPr>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会場所在地</a:t>
              </a: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a:solidFill>
                    <a:schemeClr val="tx1"/>
                  </a:solidFill>
                  <a:latin typeface="メイリオ" panose="020B0604030504040204" pitchFamily="50" charset="-128"/>
                  <a:ea typeface="メイリオ" panose="020B0604030504040204" pitchFamily="50" charset="-128"/>
                </a:rPr>
                <a:t>石川県金沢市磯部町ハ</a:t>
              </a:r>
              <a:r>
                <a:rPr kumimoji="1" lang="en-US" altLang="ja-JP" sz="1350" dirty="0">
                  <a:solidFill>
                    <a:schemeClr val="tx1"/>
                  </a:solidFill>
                  <a:latin typeface="メイリオ" panose="020B0604030504040204" pitchFamily="50" charset="-128"/>
                  <a:ea typeface="メイリオ" panose="020B0604030504040204" pitchFamily="50" charset="-128"/>
                </a:rPr>
                <a:t>55</a:t>
              </a:r>
              <a:r>
                <a:rPr kumimoji="1" lang="ja-JP" altLang="en-US" sz="1350" dirty="0">
                  <a:solidFill>
                    <a:schemeClr val="tx1"/>
                  </a:solidFill>
                  <a:latin typeface="メイリオ" panose="020B0604030504040204" pitchFamily="50" charset="-128"/>
                  <a:ea typeface="メイリオ" panose="020B0604030504040204" pitchFamily="50" charset="-128"/>
                </a:rPr>
                <a:t>番地</a:t>
              </a:r>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a:solidFill>
                    <a:schemeClr val="tx1"/>
                  </a:solidFill>
                  <a:latin typeface="メイリオ" panose="020B0604030504040204" pitchFamily="50" charset="-128"/>
                  <a:ea typeface="メイリオ" panose="020B0604030504040204" pitchFamily="50" charset="-128"/>
                </a:rPr>
                <a:t>（上限）</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人と人とが触れ合わない程度の間隔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cxnSpLocks/>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十分な人と人との間隔</a:t>
              </a:r>
            </a:p>
            <a:p>
              <a:pPr algn="ctr">
                <a:lnSpc>
                  <a:spcPts val="1600"/>
                </a:lnSpc>
              </a:pPr>
              <a:r>
                <a:rPr kumimoji="1" lang="ja-JP" altLang="en-US" sz="1400" b="1" dirty="0">
                  <a:latin typeface="メイリオ" panose="020B0604030504040204" pitchFamily="50" charset="-128"/>
                  <a:ea typeface="メイリオ" panose="020B0604030504040204" pitchFamily="50" charset="-128"/>
                </a:rPr>
                <a:t>（できるだけ２ｍ、最低１ｍ）</a:t>
              </a: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200868" y="7491295"/>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3432703" y="7374552"/>
              <a:ext cx="1347494" cy="297517"/>
            </a:xfrm>
            <a:prstGeom prst="rect">
              <a:avLst/>
            </a:prstGeom>
            <a:noFill/>
            <a:ln>
              <a:noFill/>
            </a:ln>
          </p:spPr>
          <p:txBody>
            <a:bodyPr wrap="square" rtlCol="0">
              <a:spAutoFit/>
            </a:bodyPr>
            <a:lstStyle/>
            <a:p>
              <a:pPr>
                <a:lnSpc>
                  <a:spcPts val="1600"/>
                </a:lnSpc>
              </a:pPr>
              <a:r>
                <a:rPr kumimoji="1" lang="en-US" altLang="ja-JP" sz="1200" b="1" dirty="0">
                  <a:latin typeface="メイリオ" panose="020B0604030504040204" pitchFamily="50" charset="-128"/>
                  <a:ea typeface="メイリオ" panose="020B0604030504040204" pitchFamily="50" charset="-128"/>
                </a:rPr>
                <a:t>2,113</a:t>
              </a: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2790389" y="7753408"/>
              <a:ext cx="1347494"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参加者　</a:t>
              </a:r>
              <a:r>
                <a:rPr kumimoji="1" lang="en-US" altLang="ja-JP" sz="1200" b="1" dirty="0">
                  <a:latin typeface="メイリオ" panose="020B0604030504040204" pitchFamily="50" charset="-128"/>
                  <a:ea typeface="メイリオ" panose="020B0604030504040204" pitchFamily="50" charset="-128"/>
                </a:rPr>
                <a:t>30</a:t>
              </a:r>
              <a:r>
                <a:rPr kumimoji="1" lang="en-US" altLang="ja-JP" sz="1200" b="1" dirty="0" smtClean="0">
                  <a:latin typeface="メイリオ" panose="020B0604030504040204" pitchFamily="50" charset="-128"/>
                  <a:ea typeface="メイリオ" panose="020B0604030504040204" pitchFamily="50" charset="-128"/>
                </a:rPr>
                <a:t>0</a:t>
              </a: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90" name="テキスト ボックス 89">
            <a:extLst>
              <a:ext uri="{FF2B5EF4-FFF2-40B4-BE49-F238E27FC236}">
                <a16:creationId xmlns:a16="http://schemas.microsoft.com/office/drawing/2014/main" xmlns="" id="{7FC1DA97-FEAC-462E-81B7-7BA3B66F8162}"/>
              </a:ext>
            </a:extLst>
          </p:cNvPr>
          <p:cNvSpPr txBox="1"/>
          <p:nvPr/>
        </p:nvSpPr>
        <p:spPr>
          <a:xfrm>
            <a:off x="3930171" y="6284121"/>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91" name="テキスト ボックス 90">
            <a:extLst>
              <a:ext uri="{FF2B5EF4-FFF2-40B4-BE49-F238E27FC236}">
                <a16:creationId xmlns:a16="http://schemas.microsoft.com/office/drawing/2014/main" xmlns="" id="{59EAA1E8-577F-42F9-8AD3-04094BD9D4E1}"/>
              </a:ext>
            </a:extLst>
          </p:cNvPr>
          <p:cNvSpPr txBox="1"/>
          <p:nvPr/>
        </p:nvSpPr>
        <p:spPr>
          <a:xfrm>
            <a:off x="3941755" y="6955969"/>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92" name="テキスト ボックス 91">
            <a:extLst>
              <a:ext uri="{FF2B5EF4-FFF2-40B4-BE49-F238E27FC236}">
                <a16:creationId xmlns:a16="http://schemas.microsoft.com/office/drawing/2014/main" xmlns="" id="{976F7B9A-1ED1-4EBF-AC73-4B46E604B589}"/>
              </a:ext>
            </a:extLst>
          </p:cNvPr>
          <p:cNvSpPr txBox="1"/>
          <p:nvPr/>
        </p:nvSpPr>
        <p:spPr>
          <a:xfrm>
            <a:off x="4110502" y="7984427"/>
            <a:ext cx="1347494"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役員　</a:t>
            </a:r>
            <a:r>
              <a:rPr kumimoji="1" lang="en-US" altLang="ja-JP" sz="1200" b="1" dirty="0">
                <a:latin typeface="メイリオ" panose="020B0604030504040204" pitchFamily="50" charset="-128"/>
                <a:ea typeface="メイリオ" panose="020B0604030504040204" pitchFamily="50" charset="-128"/>
              </a:rPr>
              <a:t>50</a:t>
            </a:r>
            <a:r>
              <a:rPr kumimoji="1" lang="ja-JP" altLang="en-US" sz="1200" b="1" dirty="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9819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大声なしの場合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a:latin typeface="メイリオ" panose="020B0604030504040204" pitchFamily="50" charset="-128"/>
                  <a:ea typeface="メイリオ" panose="020B0604030504040204" pitchFamily="50" charset="-128"/>
                </a:rPr>
                <a:t>（</a:t>
              </a:r>
              <a:r>
                <a:rPr kumimoji="1" lang="en-US" altLang="ja-JP" sz="1200" b="1" dirty="0">
                  <a:latin typeface="メイリオ" panose="020B0604030504040204" pitchFamily="50" charset="-128"/>
                  <a:ea typeface="メイリオ" panose="020B0604030504040204" pitchFamily="50" charset="-128"/>
                </a:rPr>
                <a:t>※</a:t>
              </a:r>
              <a:r>
                <a:rPr kumimoji="1" lang="ja-JP" altLang="en-US" sz="1200" b="1" dirty="0">
                  <a:latin typeface="メイリオ" panose="020B0604030504040204" pitchFamily="50" charset="-128"/>
                  <a:ea typeface="メイリオ" panose="020B0604030504040204" pitchFamily="50" charset="-128"/>
                </a:rPr>
                <a:t>）大声の定義を「観客等が、①通常よりも大きな声量で、②反復・継続的に声を発すること」とする。</a:t>
              </a: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②手洗、手指・施設消毒の徹底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主催者側による施設内（出入口、トイレ、共用部等）の定期的かつこまめな消毒の実施。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こまめな手洗や手指消毒の徹底を促す（会場出入口等へのアルコール等の手指消毒液の設置や場内アナウンス等の実施。）。</a:t>
              </a: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法令を遵守した空調設備の設置による常時換気又はこまめな換気（１時間に２回以上・１回に５分間以上等）の徹底。</a:t>
              </a: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④来場者間の密集回避</a:t>
              </a: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入退場時の密集を回避するための措置（入場ゲートの増設や時間差入退場等）の実施。</a:t>
              </a: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休憩時間や待合場所での密集も回避するための人員配置や動線確保等の体制構築。</a:t>
              </a: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大声を伴わない場合には、人と人とが触れ合わない間隔、大声を伴う可能性のあるイベントは、前後左右の座席との身体的距離の確保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大声ありの場合</a:t>
            </a:r>
            <a:r>
              <a:rPr kumimoji="1" lang="en-US" altLang="ja-JP" sz="1600" b="1" dirty="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「大声なしの場合」の「大声」を「常時大声を出す行為」と読み替える。</a:t>
            </a:r>
            <a:endParaRPr kumimoji="1" lang="en-US" altLang="ja-JP" sz="1600" b="1" dirty="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4" name="テキスト ボックス 43">
            <a:extLst>
              <a:ext uri="{FF2B5EF4-FFF2-40B4-BE49-F238E27FC236}">
                <a16:creationId xmlns:a16="http://schemas.microsoft.com/office/drawing/2014/main" xmlns="" id="{0EB74670-7372-40DB-92A9-146A26E1014D}"/>
              </a:ext>
            </a:extLst>
          </p:cNvPr>
          <p:cNvSpPr txBox="1"/>
          <p:nvPr/>
        </p:nvSpPr>
        <p:spPr>
          <a:xfrm>
            <a:off x="1863085" y="3599323"/>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45" name="テキスト ボックス 44">
            <a:extLst>
              <a:ext uri="{FF2B5EF4-FFF2-40B4-BE49-F238E27FC236}">
                <a16:creationId xmlns:a16="http://schemas.microsoft.com/office/drawing/2014/main" xmlns="" id="{FFC12CDE-F5CB-4242-A289-A219374B2649}"/>
              </a:ext>
            </a:extLst>
          </p:cNvPr>
          <p:cNvSpPr txBox="1"/>
          <p:nvPr/>
        </p:nvSpPr>
        <p:spPr>
          <a:xfrm>
            <a:off x="1863085" y="5458561"/>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46" name="テキスト ボックス 45">
            <a:extLst>
              <a:ext uri="{FF2B5EF4-FFF2-40B4-BE49-F238E27FC236}">
                <a16:creationId xmlns:a16="http://schemas.microsoft.com/office/drawing/2014/main" xmlns="" id="{8AC576F0-DF6B-466C-B429-EEF767B32FE6}"/>
              </a:ext>
            </a:extLst>
          </p:cNvPr>
          <p:cNvSpPr txBox="1"/>
          <p:nvPr/>
        </p:nvSpPr>
        <p:spPr>
          <a:xfrm>
            <a:off x="1872941" y="6249893"/>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49" name="テキスト ボックス 48">
            <a:extLst>
              <a:ext uri="{FF2B5EF4-FFF2-40B4-BE49-F238E27FC236}">
                <a16:creationId xmlns:a16="http://schemas.microsoft.com/office/drawing/2014/main" xmlns="" id="{3B6F0C1D-71BF-406E-98B5-7245B502C212}"/>
              </a:ext>
            </a:extLst>
          </p:cNvPr>
          <p:cNvSpPr txBox="1"/>
          <p:nvPr/>
        </p:nvSpPr>
        <p:spPr>
          <a:xfrm>
            <a:off x="1872941" y="7163279"/>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50" name="テキスト ボックス 49">
            <a:extLst>
              <a:ext uri="{FF2B5EF4-FFF2-40B4-BE49-F238E27FC236}">
                <a16:creationId xmlns:a16="http://schemas.microsoft.com/office/drawing/2014/main" xmlns="" id="{F89D6C92-B7E0-4449-9A6E-4895D731F95C}"/>
              </a:ext>
            </a:extLst>
          </p:cNvPr>
          <p:cNvSpPr txBox="1"/>
          <p:nvPr/>
        </p:nvSpPr>
        <p:spPr>
          <a:xfrm>
            <a:off x="1878113" y="8040103"/>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58" name="テキスト ボックス 57">
            <a:extLst>
              <a:ext uri="{FF2B5EF4-FFF2-40B4-BE49-F238E27FC236}">
                <a16:creationId xmlns:a16="http://schemas.microsoft.com/office/drawing/2014/main" xmlns="" id="{6F4BA875-0CAC-4409-89A9-4CC683272F6F}"/>
              </a:ext>
            </a:extLst>
          </p:cNvPr>
          <p:cNvSpPr txBox="1"/>
          <p:nvPr/>
        </p:nvSpPr>
        <p:spPr>
          <a:xfrm>
            <a:off x="1872941" y="8571934"/>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59" name="テキスト ボックス 58">
            <a:extLst>
              <a:ext uri="{FF2B5EF4-FFF2-40B4-BE49-F238E27FC236}">
                <a16:creationId xmlns:a16="http://schemas.microsoft.com/office/drawing/2014/main" xmlns="" id="{02CB49E8-D96B-4DF2-B6EB-20A055681908}"/>
              </a:ext>
            </a:extLst>
          </p:cNvPr>
          <p:cNvSpPr txBox="1"/>
          <p:nvPr/>
        </p:nvSpPr>
        <p:spPr>
          <a:xfrm>
            <a:off x="1856664" y="9171831"/>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3138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a:latin typeface="メイリオ" panose="020B0604030504040204" pitchFamily="50" charset="-128"/>
                  <a:ea typeface="メイリオ" panose="020B0604030504040204" pitchFamily="50" charset="-128"/>
                </a:rPr>
                <a:t>人かつ収容率</a:t>
              </a:r>
              <a:r>
                <a:rPr kumimoji="1" lang="en-US" altLang="ja-JP" sz="1200" b="1" noProof="0" dirty="0">
                  <a:latin typeface="メイリオ" panose="020B0604030504040204" pitchFamily="50" charset="-128"/>
                  <a:ea typeface="メイリオ" panose="020B0604030504040204" pitchFamily="50" charset="-128"/>
                </a:rPr>
                <a:t>50%</a:t>
              </a:r>
              <a:r>
                <a:rPr kumimoji="1" lang="ja-JP" altLang="en-US" sz="1200" b="1" noProof="0" dirty="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⑦参加者の　把握・管理等</a:t>
              </a: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時差入退場の実施や直行・直帰の呼びかけ等イベント前後の感染防止の注意喚起。</a:t>
              </a: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チケット購入時又は入場時の連絡先確認やアプリ等を活用した参加者の把握。</a:t>
              </a: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入場時の検温、有症状（発熱又は風邪等の症状）等を理由に入場できなかった際の払戻し措置等により、有症状者の入場を確実に防止。</a:t>
              </a: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⑤飲食の制限</a:t>
              </a: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飲食時の感染防止策（飲食店に求められる感染防止策等を踏まえた十分な対策）の徹底。</a:t>
              </a: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長時間マスクを外す飲食は、隣席への飛沫感染のリスクを高めるため、可能な限り、飲食専用エリア以外（例：観客席等）は自粛。</a:t>
              </a: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飲食中以外のマスク着用の推奨。</a:t>
              </a: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自治体等の要請に従った飲食・酒類提供の可否判断（提供する場合には飲酒に伴う大声等を防ぐ対策を検討。）。</a:t>
              </a: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⑥出演者等の感染対策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有症状者（発熱又は風邪等の症状を呈する者）は出演・練習を控えるなど日常から出演者やスタッフ等の健康管理を徹底する。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練習時等、イベント開催前も含め、声を発出する出演者やスタッフ等の関係者間での感染リスクに対処する。</a:t>
              </a: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出演者やスタッフ等と観客がイベント前後・休憩時間等に接触しないよう確実な措置を講じる（誘導スタッフ等必要な場合を除く。）。</a:t>
              </a: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第１版（令和３年</a:t>
            </a:r>
            <a:r>
              <a:rPr kumimoji="1" lang="en-US" altLang="ja-JP" sz="1600" b="1" dirty="0">
                <a:latin typeface="メイリオ" panose="020B0604030504040204" pitchFamily="50" charset="-128"/>
                <a:ea typeface="メイリオ" panose="020B0604030504040204" pitchFamily="50" charset="-128"/>
              </a:rPr>
              <a:t>11</a:t>
            </a:r>
            <a:r>
              <a:rPr kumimoji="1" lang="ja-JP" altLang="en-US" sz="1600" b="1" dirty="0">
                <a:latin typeface="メイリオ" panose="020B0604030504040204" pitchFamily="50" charset="-128"/>
                <a:ea typeface="メイリオ" panose="020B0604030504040204" pitchFamily="50" charset="-128"/>
              </a:rPr>
              <a:t>月版）</a:t>
            </a:r>
            <a:r>
              <a:rPr kumimoji="1" lang="en-US" altLang="ja-JP" sz="1600" b="1" dirty="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a:latin typeface="メイリオ" panose="020B0604030504040204" pitchFamily="50" charset="-128"/>
              <a:ea typeface="メイリオ" panose="020B0604030504040204" pitchFamily="50" charset="-128"/>
            </a:endParaRPr>
          </a:p>
        </p:txBody>
      </p:sp>
      <p:sp>
        <p:nvSpPr>
          <p:cNvPr id="44" name="テキスト ボックス 43">
            <a:extLst>
              <a:ext uri="{FF2B5EF4-FFF2-40B4-BE49-F238E27FC236}">
                <a16:creationId xmlns:a16="http://schemas.microsoft.com/office/drawing/2014/main" xmlns="" id="{8608F298-E4B0-4806-94A1-290D3D2B18BF}"/>
              </a:ext>
            </a:extLst>
          </p:cNvPr>
          <p:cNvSpPr txBox="1"/>
          <p:nvPr/>
        </p:nvSpPr>
        <p:spPr>
          <a:xfrm>
            <a:off x="1881657" y="2881900"/>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47" name="テキスト ボックス 46">
            <a:extLst>
              <a:ext uri="{FF2B5EF4-FFF2-40B4-BE49-F238E27FC236}">
                <a16:creationId xmlns:a16="http://schemas.microsoft.com/office/drawing/2014/main" xmlns="" id="{2CD55E3B-FB37-432F-AC61-D26EF4B4AD67}"/>
              </a:ext>
            </a:extLst>
          </p:cNvPr>
          <p:cNvSpPr txBox="1"/>
          <p:nvPr/>
        </p:nvSpPr>
        <p:spPr>
          <a:xfrm>
            <a:off x="1864554" y="3283882"/>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48" name="テキスト ボックス 47">
            <a:extLst>
              <a:ext uri="{FF2B5EF4-FFF2-40B4-BE49-F238E27FC236}">
                <a16:creationId xmlns:a16="http://schemas.microsoft.com/office/drawing/2014/main" xmlns="" id="{DBB632E2-A211-4DE3-A880-78055175AD29}"/>
              </a:ext>
            </a:extLst>
          </p:cNvPr>
          <p:cNvSpPr txBox="1"/>
          <p:nvPr/>
        </p:nvSpPr>
        <p:spPr>
          <a:xfrm>
            <a:off x="1872941" y="3810022"/>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51" name="テキスト ボックス 50">
            <a:extLst>
              <a:ext uri="{FF2B5EF4-FFF2-40B4-BE49-F238E27FC236}">
                <a16:creationId xmlns:a16="http://schemas.microsoft.com/office/drawing/2014/main" xmlns="" id="{247A620A-83E1-4DB2-8257-D65F756EC4CA}"/>
              </a:ext>
            </a:extLst>
          </p:cNvPr>
          <p:cNvSpPr txBox="1"/>
          <p:nvPr/>
        </p:nvSpPr>
        <p:spPr>
          <a:xfrm>
            <a:off x="1872941" y="4477889"/>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52" name="テキスト ボックス 51">
            <a:extLst>
              <a:ext uri="{FF2B5EF4-FFF2-40B4-BE49-F238E27FC236}">
                <a16:creationId xmlns:a16="http://schemas.microsoft.com/office/drawing/2014/main" xmlns="" id="{18802867-815F-4C76-981C-AB971B987966}"/>
              </a:ext>
            </a:extLst>
          </p:cNvPr>
          <p:cNvSpPr txBox="1"/>
          <p:nvPr/>
        </p:nvSpPr>
        <p:spPr>
          <a:xfrm>
            <a:off x="1838414" y="5413654"/>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53" name="テキスト ボックス 52">
            <a:extLst>
              <a:ext uri="{FF2B5EF4-FFF2-40B4-BE49-F238E27FC236}">
                <a16:creationId xmlns:a16="http://schemas.microsoft.com/office/drawing/2014/main" xmlns="" id="{9C105054-02FF-4DB7-95A6-D87150CDBD04}"/>
              </a:ext>
            </a:extLst>
          </p:cNvPr>
          <p:cNvSpPr txBox="1"/>
          <p:nvPr/>
        </p:nvSpPr>
        <p:spPr>
          <a:xfrm>
            <a:off x="1844397" y="6064173"/>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54" name="テキスト ボックス 53">
            <a:extLst>
              <a:ext uri="{FF2B5EF4-FFF2-40B4-BE49-F238E27FC236}">
                <a16:creationId xmlns:a16="http://schemas.microsoft.com/office/drawing/2014/main" xmlns="" id="{D37108A9-EB93-49A1-A7BA-4D7D413ED3E3}"/>
              </a:ext>
            </a:extLst>
          </p:cNvPr>
          <p:cNvSpPr txBox="1"/>
          <p:nvPr/>
        </p:nvSpPr>
        <p:spPr>
          <a:xfrm>
            <a:off x="1838414" y="6709572"/>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55" name="テキスト ボックス 54">
            <a:extLst>
              <a:ext uri="{FF2B5EF4-FFF2-40B4-BE49-F238E27FC236}">
                <a16:creationId xmlns:a16="http://schemas.microsoft.com/office/drawing/2014/main" xmlns="" id="{DA68CCB0-1446-4DEF-BA14-83E91345774F}"/>
              </a:ext>
            </a:extLst>
          </p:cNvPr>
          <p:cNvSpPr txBox="1"/>
          <p:nvPr/>
        </p:nvSpPr>
        <p:spPr>
          <a:xfrm>
            <a:off x="1864554" y="7547920"/>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56" name="テキスト ボックス 55">
            <a:extLst>
              <a:ext uri="{FF2B5EF4-FFF2-40B4-BE49-F238E27FC236}">
                <a16:creationId xmlns:a16="http://schemas.microsoft.com/office/drawing/2014/main" xmlns="" id="{51CF32D8-70E3-4483-B6A2-4295AC24D2A0}"/>
              </a:ext>
            </a:extLst>
          </p:cNvPr>
          <p:cNvSpPr txBox="1"/>
          <p:nvPr/>
        </p:nvSpPr>
        <p:spPr>
          <a:xfrm>
            <a:off x="1880277" y="8164347"/>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
        <p:nvSpPr>
          <p:cNvPr id="57" name="テキスト ボックス 56">
            <a:extLst>
              <a:ext uri="{FF2B5EF4-FFF2-40B4-BE49-F238E27FC236}">
                <a16:creationId xmlns:a16="http://schemas.microsoft.com/office/drawing/2014/main" xmlns="" id="{4D44DCB0-C4B0-40E3-88A1-7A726DC40B82}"/>
              </a:ext>
            </a:extLst>
          </p:cNvPr>
          <p:cNvSpPr txBox="1"/>
          <p:nvPr/>
        </p:nvSpPr>
        <p:spPr>
          <a:xfrm>
            <a:off x="1880277" y="8922944"/>
            <a:ext cx="357054" cy="315471"/>
          </a:xfrm>
          <a:prstGeom prst="rect">
            <a:avLst/>
          </a:prstGeom>
          <a:noFill/>
          <a:ln>
            <a:noFill/>
          </a:ln>
        </p:spPr>
        <p:txBody>
          <a:bodyPr wrap="square" rtlCol="0">
            <a:spAutoFit/>
          </a:bodyPr>
          <a:lstStyle/>
          <a:p>
            <a:pPr>
              <a:lnSpc>
                <a:spcPts val="1600"/>
              </a:lnSpc>
            </a:pPr>
            <a:r>
              <a:rPr kumimoji="1" lang="ja-JP" altLang="en-US" b="1" dirty="0">
                <a:latin typeface="メイリオ" panose="020B0604030504040204" pitchFamily="50" charset="-128"/>
                <a:ea typeface="メイリオ" panose="020B0604030504040204" pitchFamily="50" charset="-128"/>
              </a:rPr>
              <a:t>✔</a:t>
            </a:r>
            <a:endParaRPr kumimoji="1" lang="en-US" altLang="ja-JP"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3907</TotalTime>
  <Words>1083</Words>
  <Application>Microsoft Office PowerPoint</Application>
  <PresentationFormat>A4 210 x 297 mm</PresentationFormat>
  <Paragraphs>126</Paragraphs>
  <Slides>3</Slides>
  <Notes>1</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kosaka</cp:lastModifiedBy>
  <cp:revision>574</cp:revision>
  <cp:lastPrinted>2021-11-05T07:30:46Z</cp:lastPrinted>
  <dcterms:created xsi:type="dcterms:W3CDTF">2021-06-21T06:44:25Z</dcterms:created>
  <dcterms:modified xsi:type="dcterms:W3CDTF">2023-03-31T15:33:19Z</dcterms:modified>
</cp:coreProperties>
</file>